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20"/>
  </p:notesMasterIdLst>
  <p:handoutMasterIdLst>
    <p:handoutMasterId r:id="rId21"/>
  </p:handoutMasterIdLst>
  <p:sldIdLst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6" r:id="rId11"/>
    <p:sldId id="270" r:id="rId12"/>
    <p:sldId id="271" r:id="rId13"/>
    <p:sldId id="272" r:id="rId14"/>
    <p:sldId id="273" r:id="rId15"/>
    <p:sldId id="277" r:id="rId16"/>
    <p:sldId id="278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0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notesViewPr>
    <p:cSldViewPr snapToGrid="0" showGuides="1">
      <p:cViewPr varScale="1">
        <p:scale>
          <a:sx n="79" d="100"/>
          <a:sy n="79" d="100"/>
        </p:scale>
        <p:origin x="234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C2751-278C-4682-9C3F-0FF7B4FCFAE7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6890-466E-41CD-A28A-B1EBDF22C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294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F0845-D09E-4AF9-9623-EA7EA0297EF3}" type="datetimeFigureOut">
              <a:rPr lang="en-US" smtClean="0"/>
              <a:t>9/17/2016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7CD11A-EED3-40CE-98A3-28FEE8486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6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7CD11A-EED3-40CE-98A3-28FEE84867B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60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8DC83-4358-4069-9A04-36F684952B41}" type="datetime1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5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D5BB5-8E37-492B-8843-1477E0364CB8}" type="datetime1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06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7E38-DB3A-4089-B386-FFD9F1943ECB}" type="datetime1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7356-1F59-4D89-9F54-28C9F76813D7}" type="datetime1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5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48F21-3C02-407D-A180-361657C962A9}" type="datetime1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7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8FB26-DB44-4B23-8E2C-73FCFB6E6A5C}" type="datetime1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9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8A1B2-E24B-4D01-B1F3-1C91DA614AC9}" type="datetime1">
              <a:rPr lang="en-US" smtClean="0"/>
              <a:t>9/17/2016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8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7B829-4D67-4482-B952-BBD9DCA0A419}" type="datetime1">
              <a:rPr lang="en-US" smtClean="0"/>
              <a:t>9/17/2016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3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990D-3D92-40C3-8F0D-2F9DF871B3E2}" type="datetime1">
              <a:rPr lang="en-US" smtClean="0"/>
              <a:t>9/17/2016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35C0-D298-4C67-8022-2A6AB1B2BA62}" type="datetime1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91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F8098-106E-436A-B7C8-8017C782259C}" type="datetime1">
              <a:rPr lang="en-US" smtClean="0"/>
              <a:t>9/17/2016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29C50-D6F1-4DB6-9B68-F4CD3996E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3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19435-DEBC-444A-913E-FBD2C4CF0E59}" type="datetime1">
              <a:rPr lang="en-US" smtClean="0"/>
              <a:t>9/17/2016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29C50-D6F1-4DB6-9B68-F4CD3996E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90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6648" userDrawn="1">
          <p15:clr>
            <a:srgbClr val="F26B43"/>
          </p15:clr>
        </p15:guide>
        <p15:guide id="5" orient="horz" pos="3528" userDrawn="1">
          <p15:clr>
            <a:srgbClr val="F26B43"/>
          </p15:clr>
        </p15:guide>
        <p15:guide id="6" orient="horz" pos="11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041400"/>
            <a:ext cx="9577589" cy="19722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Baskerville Old Face" panose="02020602080505020303" pitchFamily="18" charset="0"/>
              </a:rPr>
              <a:t>ORGANIC MENTAL DISORDER</a:t>
            </a:r>
            <a:endParaRPr lang="en-US" dirty="0">
              <a:latin typeface="Baskerville Old Face" panose="020206020805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6100" y="3602038"/>
            <a:ext cx="4511899" cy="1655762"/>
          </a:xfrm>
        </p:spPr>
        <p:txBody>
          <a:bodyPr/>
          <a:lstStyle/>
          <a:p>
            <a:pPr algn="l"/>
            <a:r>
              <a:rPr lang="en-IN" dirty="0"/>
              <a:t>DR. HARI SANKAR</a:t>
            </a:r>
          </a:p>
          <a:p>
            <a:pPr algn="l"/>
            <a:r>
              <a:rPr lang="en-IN" dirty="0"/>
              <a:t>DEPT. OF PRACTICE OF MEDICINE.</a:t>
            </a:r>
          </a:p>
          <a:p>
            <a:pPr algn="l"/>
            <a:r>
              <a:rPr lang="en-IN" dirty="0"/>
              <a:t>SKHMC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8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7" y="953037"/>
            <a:ext cx="118485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	Is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a syndrome, not a particular disease. The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word dementia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in Latin means general mental deterioration.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It is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a neuro-psychiatric syndrome produced by organic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brain diseases.</a:t>
            </a:r>
          </a:p>
          <a:p>
            <a:endParaRPr lang="en-IN" sz="2800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	Dementia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is characterised by decline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of cognition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, memory, thinking, intellect and personality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.</a:t>
            </a:r>
          </a:p>
          <a:p>
            <a:endParaRPr lang="en-IN" sz="2800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	The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level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of consciousness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is not altered. Dementia is of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insidious onset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, and runs a chronic progressive course.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Primary dementia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is generally irreversible in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nature </a:t>
            </a:r>
            <a:endParaRPr lang="en-IN" sz="2800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endParaRPr lang="en-IN" sz="2800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3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8789" y="669701"/>
            <a:ext cx="11938715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b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The clinical features </a:t>
            </a:r>
            <a:r>
              <a:rPr lang="en-IN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of dementia depend on the </a:t>
            </a:r>
            <a:r>
              <a:rPr lang="en-IN" sz="2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stage of </a:t>
            </a:r>
            <a:r>
              <a:rPr lang="en-IN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the disorder. Loss of recent and 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immediate 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memory is 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noted early. It interferes with day-to-day 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functions. Remote 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memory is affected only gradually and it 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leads to 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disorientation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.</a:t>
            </a:r>
          </a:p>
          <a:p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	cognitive 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areas such as thinking, 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attention, concentration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, intelligence, perception and 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judgment also 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show decline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.</a:t>
            </a:r>
          </a:p>
          <a:p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	Attention 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and concentration are impaired, 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but the 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level of consciousness is unaffected. 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Visual hallucinations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, loss of judgment and loss of 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insight occur.</a:t>
            </a:r>
          </a:p>
          <a:p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	Personality 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changes are obvious. Lack 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of personal 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care, filthy habits, sexual disinhibition,</a:t>
            </a:r>
          </a:p>
          <a:p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stealing, lying and drug abuse may be there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.</a:t>
            </a:r>
          </a:p>
          <a:p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	Changes 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in the motor activity lead to restlessness 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and wandering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, which predispose to accidents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.</a:t>
            </a:r>
          </a:p>
          <a:p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	When 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the 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patient fails 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to cope-up with the stress, temper outbursts 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occur (catastrophic </a:t>
            </a:r>
            <a:r>
              <a:rPr lang="en-IN" sz="24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reaction). The patient follows a </a:t>
            </a:r>
            <a:r>
              <a:rPr lang="en-IN" sz="24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rigid, stereotyped </a:t>
            </a:r>
            <a:r>
              <a:rPr lang="en-IN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routine (organic orderliness). </a:t>
            </a:r>
          </a:p>
        </p:txBody>
      </p:sp>
    </p:spTree>
    <p:extLst>
      <p:ext uri="{BB962C8B-B14F-4D97-AF65-F5344CB8AC3E}">
        <p14:creationId xmlns:p14="http://schemas.microsoft.com/office/powerpoint/2010/main" val="125189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0303" y="953037"/>
            <a:ext cx="1183568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IN" sz="2600" dirty="0">
                <a:solidFill>
                  <a:prstClr val="white"/>
                </a:solidFill>
                <a:latin typeface="Baskerville Old Face" panose="02020602080505020303" pitchFamily="18" charset="0"/>
              </a:rPr>
              <a:t>Insomnia is </a:t>
            </a:r>
            <a:r>
              <a:rPr lang="en-IN" sz="26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common. Aphasia, agnosia, apraxia, tremors, myoclonus, peripheral neuropathy and </a:t>
            </a:r>
            <a:r>
              <a:rPr lang="en-IN" sz="26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other neurological </a:t>
            </a:r>
            <a:r>
              <a:rPr lang="en-IN" sz="26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signs may appear. All symptoms worsen as the disease progresses.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0303" y="2297221"/>
            <a:ext cx="11269015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  <a:latin typeface="Baskerville Old Face" panose="02020602080505020303" pitchFamily="18" charset="0"/>
              </a:rPr>
              <a:t>Diagnosis </a:t>
            </a:r>
            <a:r>
              <a:rPr lang="en-IN" sz="28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and treatment: </a:t>
            </a:r>
            <a:r>
              <a:rPr lang="en-IN" sz="26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The typical clinical </a:t>
            </a:r>
            <a:r>
              <a:rPr lang="en-IN" sz="26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features and </a:t>
            </a:r>
            <a:r>
              <a:rPr lang="en-IN" sz="26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investigations help to identify the condition and </a:t>
            </a:r>
            <a:r>
              <a:rPr lang="en-IN" sz="26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detect the </a:t>
            </a:r>
            <a:r>
              <a:rPr lang="en-IN" sz="26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cause. Dementia is differentiated from </a:t>
            </a:r>
            <a:r>
              <a:rPr lang="en-IN" sz="26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mental retardation </a:t>
            </a:r>
            <a:r>
              <a:rPr lang="en-IN" sz="26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which is a developmental disorder, </a:t>
            </a:r>
            <a:r>
              <a:rPr lang="en-IN" sz="26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delirium and </a:t>
            </a:r>
            <a:r>
              <a:rPr lang="en-IN" sz="2600" dirty="0" err="1">
                <a:solidFill>
                  <a:srgbClr val="C00000"/>
                </a:solidFill>
                <a:latin typeface="Baskerville Old Face" panose="02020602080505020303" pitchFamily="18" charset="0"/>
              </a:rPr>
              <a:t>pseudodementia</a:t>
            </a:r>
            <a:r>
              <a:rPr lang="en-IN" sz="26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, which is depression with </a:t>
            </a:r>
            <a:r>
              <a:rPr lang="en-IN" sz="26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cognitive impairment</a:t>
            </a:r>
            <a:r>
              <a:rPr lang="en-IN" sz="26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. The major aim of treatment is to remove </a:t>
            </a:r>
            <a:r>
              <a:rPr lang="en-IN" sz="26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the cause </a:t>
            </a:r>
            <a:r>
              <a:rPr lang="en-IN" sz="26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whenever possible, in order to reverse dementia </a:t>
            </a:r>
            <a:r>
              <a:rPr lang="en-IN" sz="26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or </a:t>
            </a:r>
            <a:r>
              <a:rPr lang="en-IN" sz="2600" dirty="0" err="1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atleast</a:t>
            </a:r>
            <a:r>
              <a:rPr lang="en-IN" sz="26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 </a:t>
            </a:r>
            <a:r>
              <a:rPr lang="en-IN" sz="26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to arrest its progress. Attention to general </a:t>
            </a:r>
            <a:r>
              <a:rPr lang="en-IN" sz="26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health is </a:t>
            </a:r>
            <a:r>
              <a:rPr lang="en-IN" sz="26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important. Regular physical exercise, proper </a:t>
            </a:r>
            <a:r>
              <a:rPr lang="en-IN" sz="26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nutrition and </a:t>
            </a:r>
            <a:r>
              <a:rPr lang="en-IN" sz="26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prevention of accidents are essential. Counselling </a:t>
            </a:r>
            <a:r>
              <a:rPr lang="en-IN" sz="26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to the </a:t>
            </a:r>
            <a:r>
              <a:rPr lang="en-IN" sz="26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patient and the family is needed.</a:t>
            </a:r>
          </a:p>
        </p:txBody>
      </p:sp>
    </p:spTree>
    <p:extLst>
      <p:ext uri="{BB962C8B-B14F-4D97-AF65-F5344CB8AC3E}">
        <p14:creationId xmlns:p14="http://schemas.microsoft.com/office/powerpoint/2010/main" val="26962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5003" y="1661375"/>
            <a:ext cx="113978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Unmanageable cases need institutional care. </a:t>
            </a:r>
            <a:r>
              <a:rPr lang="en-IN" sz="28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Any common </a:t>
            </a:r>
            <a:r>
              <a:rPr lang="en-IN" sz="28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psychotropic drug can be used </a:t>
            </a:r>
            <a:r>
              <a:rPr lang="en-IN" sz="28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symptomatically to </a:t>
            </a:r>
            <a:r>
              <a:rPr lang="en-IN" sz="28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reduce restlessness, wandering, insomnia, delusions </a:t>
            </a:r>
            <a:r>
              <a:rPr lang="en-IN" sz="28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and hallucination </a:t>
            </a:r>
            <a:r>
              <a:rPr lang="en-IN" sz="28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and depression.</a:t>
            </a:r>
          </a:p>
        </p:txBody>
      </p:sp>
    </p:spTree>
    <p:extLst>
      <p:ext uri="{BB962C8B-B14F-4D97-AF65-F5344CB8AC3E}">
        <p14:creationId xmlns:p14="http://schemas.microsoft.com/office/powerpoint/2010/main" val="220036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33627" y="3136613"/>
            <a:ext cx="49247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IN" sz="3200" b="1" dirty="0">
                <a:solidFill>
                  <a:srgbClr val="002060"/>
                </a:solidFill>
                <a:latin typeface="Bell MT" panose="02020503060305020303" pitchFamily="18" charset="0"/>
              </a:rPr>
              <a:t>AMNESTIC DISORDERS</a:t>
            </a:r>
            <a:endParaRPr lang="en-IN" sz="32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09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877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495" y="163155"/>
            <a:ext cx="116854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 smtClean="0">
                <a:solidFill>
                  <a:schemeClr val="bg1"/>
                </a:solidFill>
                <a:latin typeface="Bell MT" panose="02020503060305020303" pitchFamily="18" charset="0"/>
              </a:rPr>
              <a:t>These </a:t>
            </a:r>
            <a:r>
              <a:rPr lang="en-IN" sz="3200" dirty="0">
                <a:solidFill>
                  <a:srgbClr val="C00000"/>
                </a:solidFill>
                <a:latin typeface="Bell MT" panose="02020503060305020303" pitchFamily="18" charset="0"/>
              </a:rPr>
              <a:t>disorders are characterised by profound </a:t>
            </a:r>
            <a:r>
              <a:rPr lang="en-IN" sz="32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impairment in </a:t>
            </a:r>
            <a:r>
              <a:rPr lang="en-IN" sz="3200" dirty="0">
                <a:solidFill>
                  <a:srgbClr val="C00000"/>
                </a:solidFill>
                <a:latin typeface="Bell MT" panose="02020503060305020303" pitchFamily="18" charset="0"/>
              </a:rPr>
              <a:t>recent memory with minimal impairment of </a:t>
            </a:r>
            <a:r>
              <a:rPr lang="en-IN" sz="32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other cognitive </a:t>
            </a:r>
            <a:r>
              <a:rPr lang="en-IN" sz="3200" dirty="0">
                <a:solidFill>
                  <a:srgbClr val="C00000"/>
                </a:solidFill>
                <a:latin typeface="Bell MT" panose="02020503060305020303" pitchFamily="18" charset="0"/>
              </a:rPr>
              <a:t>functions. Ability to learn new </a:t>
            </a:r>
            <a:r>
              <a:rPr lang="en-IN" sz="3200" dirty="0" err="1" smtClean="0">
                <a:solidFill>
                  <a:srgbClr val="C00000"/>
                </a:solidFill>
                <a:latin typeface="Bell MT" panose="02020503060305020303" pitchFamily="18" charset="0"/>
              </a:rPr>
              <a:t>informations</a:t>
            </a:r>
            <a:r>
              <a:rPr lang="en-IN" sz="32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 (anterograde </a:t>
            </a:r>
            <a:r>
              <a:rPr lang="en-IN" sz="3200" dirty="0">
                <a:solidFill>
                  <a:srgbClr val="C00000"/>
                </a:solidFill>
                <a:latin typeface="Bell MT" panose="02020503060305020303" pitchFamily="18" charset="0"/>
              </a:rPr>
              <a:t>amnesia) and ability to recall </a:t>
            </a:r>
            <a:r>
              <a:rPr lang="en-IN" sz="32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previously learned </a:t>
            </a:r>
            <a:r>
              <a:rPr lang="en-IN" sz="3200" dirty="0" err="1">
                <a:solidFill>
                  <a:srgbClr val="C00000"/>
                </a:solidFill>
                <a:latin typeface="Bell MT" panose="02020503060305020303" pitchFamily="18" charset="0"/>
              </a:rPr>
              <a:t>informations</a:t>
            </a:r>
            <a:r>
              <a:rPr lang="en-IN" sz="3200" dirty="0">
                <a:solidFill>
                  <a:srgbClr val="C00000"/>
                </a:solidFill>
                <a:latin typeface="Bell MT" panose="02020503060305020303" pitchFamily="18" charset="0"/>
              </a:rPr>
              <a:t> are impaired. </a:t>
            </a:r>
            <a:endParaRPr lang="en-IN" sz="3200" dirty="0" smtClean="0">
              <a:solidFill>
                <a:srgbClr val="C00000"/>
              </a:solidFill>
              <a:latin typeface="Bell MT" panose="02020503060305020303" pitchFamily="18" charset="0"/>
            </a:endParaRPr>
          </a:p>
          <a:p>
            <a:r>
              <a:rPr lang="en-IN" sz="3200" dirty="0">
                <a:solidFill>
                  <a:srgbClr val="C00000"/>
                </a:solidFill>
                <a:latin typeface="Bell MT" panose="02020503060305020303" pitchFamily="18" charset="0"/>
              </a:rPr>
              <a:t>	</a:t>
            </a:r>
            <a:r>
              <a:rPr lang="en-IN" sz="32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Orientation </a:t>
            </a:r>
            <a:r>
              <a:rPr lang="en-IN" sz="3200" dirty="0">
                <a:solidFill>
                  <a:srgbClr val="C00000"/>
                </a:solidFill>
                <a:latin typeface="Bell MT" panose="02020503060305020303" pitchFamily="18" charset="0"/>
              </a:rPr>
              <a:t>to time </a:t>
            </a:r>
            <a:r>
              <a:rPr lang="en-IN" sz="32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and place </a:t>
            </a:r>
            <a:r>
              <a:rPr lang="en-IN" sz="3200" dirty="0">
                <a:solidFill>
                  <a:srgbClr val="C00000"/>
                </a:solidFill>
                <a:latin typeface="Bell MT" panose="02020503060305020303" pitchFamily="18" charset="0"/>
              </a:rPr>
              <a:t>may be lost, but orientation to person is </a:t>
            </a:r>
            <a:r>
              <a:rPr lang="en-IN" sz="32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retained. </a:t>
            </a:r>
            <a:r>
              <a:rPr lang="en-IN" sz="3200" dirty="0" err="1" smtClean="0">
                <a:solidFill>
                  <a:srgbClr val="C00000"/>
                </a:solidFill>
                <a:latin typeface="Bell MT" panose="02020503060305020303" pitchFamily="18" charset="0"/>
              </a:rPr>
              <a:t>Visuo</a:t>
            </a:r>
            <a:r>
              <a:rPr lang="en-IN" sz="32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-spatial </a:t>
            </a:r>
            <a:r>
              <a:rPr lang="en-IN" sz="3200" dirty="0">
                <a:solidFill>
                  <a:srgbClr val="C00000"/>
                </a:solidFill>
                <a:latin typeface="Bell MT" panose="02020503060305020303" pitchFamily="18" charset="0"/>
              </a:rPr>
              <a:t>and geographical memory are unaffected.</a:t>
            </a:r>
          </a:p>
          <a:p>
            <a:r>
              <a:rPr lang="en-IN" sz="3200" dirty="0">
                <a:solidFill>
                  <a:srgbClr val="C00000"/>
                </a:solidFill>
                <a:latin typeface="Bell MT" panose="02020503060305020303" pitchFamily="18" charset="0"/>
              </a:rPr>
              <a:t>The amnestic gap may be filled by unrelated </a:t>
            </a:r>
            <a:r>
              <a:rPr lang="en-IN" sz="3200" dirty="0" err="1" smtClean="0">
                <a:solidFill>
                  <a:srgbClr val="C00000"/>
                </a:solidFill>
                <a:latin typeface="Bell MT" panose="02020503060305020303" pitchFamily="18" charset="0"/>
              </a:rPr>
              <a:t>informations</a:t>
            </a:r>
            <a:r>
              <a:rPr lang="en-IN" sz="32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 (</a:t>
            </a:r>
            <a:r>
              <a:rPr lang="en-IN" sz="3200" i="1" dirty="0" smtClean="0">
                <a:solidFill>
                  <a:srgbClr val="C00000"/>
                </a:solidFill>
                <a:latin typeface="Bell MT" panose="02020503060305020303" pitchFamily="18" charset="0"/>
              </a:rPr>
              <a:t>confabulation</a:t>
            </a:r>
            <a:r>
              <a:rPr lang="en-IN" sz="3200" i="1" dirty="0">
                <a:solidFill>
                  <a:srgbClr val="C00000"/>
                </a:solidFill>
                <a:latin typeface="Bell MT" panose="02020503060305020303" pitchFamily="18" charset="0"/>
              </a:rPr>
              <a:t>).</a:t>
            </a:r>
            <a:r>
              <a:rPr lang="en-IN" sz="3200" dirty="0">
                <a:solidFill>
                  <a:srgbClr val="C00000"/>
                </a:solidFill>
                <a:latin typeface="Bell MT" panose="02020503060305020303" pitchFamily="18" charset="0"/>
              </a:rPr>
              <a:t>Full insight is retained. Lesions </a:t>
            </a:r>
            <a:r>
              <a:rPr lang="en-IN" sz="32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are demonstrable </a:t>
            </a:r>
            <a:r>
              <a:rPr lang="en-IN" sz="3200" dirty="0">
                <a:solidFill>
                  <a:srgbClr val="C00000"/>
                </a:solidFill>
                <a:latin typeface="Bell MT" panose="02020503060305020303" pitchFamily="18" charset="0"/>
              </a:rPr>
              <a:t>in the hippocampus, amygdala, fornix </a:t>
            </a:r>
            <a:r>
              <a:rPr lang="en-IN" sz="3200" dirty="0" smtClean="0">
                <a:solidFill>
                  <a:srgbClr val="C00000"/>
                </a:solidFill>
                <a:latin typeface="Bell MT" panose="02020503060305020303" pitchFamily="18" charset="0"/>
              </a:rPr>
              <a:t>and midline </a:t>
            </a:r>
            <a:r>
              <a:rPr lang="en-IN" sz="3200" dirty="0">
                <a:solidFill>
                  <a:srgbClr val="C00000"/>
                </a:solidFill>
                <a:latin typeface="Bell MT" panose="02020503060305020303" pitchFamily="18" charset="0"/>
              </a:rPr>
              <a:t>structures like the </a:t>
            </a:r>
            <a:r>
              <a:rPr lang="en-IN" sz="3200" dirty="0" err="1">
                <a:solidFill>
                  <a:srgbClr val="C00000"/>
                </a:solidFill>
                <a:latin typeface="Bell MT" panose="02020503060305020303" pitchFamily="18" charset="0"/>
              </a:rPr>
              <a:t>mamillary</a:t>
            </a:r>
            <a:r>
              <a:rPr lang="en-IN" sz="3200" dirty="0">
                <a:solidFill>
                  <a:srgbClr val="C00000"/>
                </a:solidFill>
                <a:latin typeface="Bell MT" panose="02020503060305020303" pitchFamily="18" charset="0"/>
              </a:rPr>
              <a:t> bodies and dorsomedial</a:t>
            </a:r>
          </a:p>
          <a:p>
            <a:r>
              <a:rPr lang="en-IN" sz="3200" dirty="0">
                <a:solidFill>
                  <a:srgbClr val="C00000"/>
                </a:solidFill>
                <a:latin typeface="Bell MT" panose="02020503060305020303" pitchFamily="18" charset="0"/>
              </a:rPr>
              <a:t>thalamus.</a:t>
            </a:r>
          </a:p>
        </p:txBody>
      </p:sp>
    </p:spTree>
    <p:extLst>
      <p:ext uri="{BB962C8B-B14F-4D97-AF65-F5344CB8AC3E}">
        <p14:creationId xmlns:p14="http://schemas.microsoft.com/office/powerpoint/2010/main" val="4247357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89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639" y="2292439"/>
            <a:ext cx="11217499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IN" sz="6600" dirty="0">
                <a:solidFill>
                  <a:schemeClr val="accent2"/>
                </a:solidFill>
                <a:latin typeface="Baskerville Old Face" panose="02020602080505020303" pitchFamily="18" charset="0"/>
              </a:rPr>
              <a:t>DELIRIUM</a:t>
            </a:r>
          </a:p>
        </p:txBody>
      </p:sp>
    </p:spTree>
    <p:extLst>
      <p:ext uri="{BB962C8B-B14F-4D97-AF65-F5344CB8AC3E}">
        <p14:creationId xmlns:p14="http://schemas.microsoft.com/office/powerpoint/2010/main" val="110234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031" y="115910"/>
            <a:ext cx="1173265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FFC000"/>
                </a:solidFill>
                <a:latin typeface="Baskerville Old Face" panose="02020602080505020303" pitchFamily="18" charset="0"/>
              </a:rPr>
              <a:t>DELIRIUM</a:t>
            </a:r>
          </a:p>
          <a:p>
            <a:r>
              <a:rPr lang="en-IN" sz="3200" dirty="0">
                <a:solidFill>
                  <a:schemeClr val="bg1"/>
                </a:solidFill>
                <a:latin typeface="Baskerville Old Face" panose="02020602080505020303" pitchFamily="18" charset="0"/>
              </a:rPr>
              <a:t>Synonyms: </a:t>
            </a:r>
            <a:r>
              <a:rPr lang="en-IN" sz="3200" i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Acute psycho-organic syndrome, acute </a:t>
            </a:r>
            <a:r>
              <a:rPr lang="en-IN" sz="3200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brain disorder</a:t>
            </a:r>
            <a:r>
              <a:rPr lang="en-IN" sz="3200" i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, toxic metabolic encephalopathy </a:t>
            </a:r>
            <a:r>
              <a:rPr lang="en-IN" sz="3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and </a:t>
            </a:r>
            <a:r>
              <a:rPr lang="en-IN" sz="3200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acute </a:t>
            </a:r>
            <a:r>
              <a:rPr lang="en-IN" sz="3200" i="1" dirty="0" err="1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confusional</a:t>
            </a:r>
            <a:r>
              <a:rPr lang="en-IN" sz="3200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 state.</a:t>
            </a:r>
          </a:p>
          <a:p>
            <a:endParaRPr lang="en-IN" sz="3200" i="1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r>
              <a:rPr lang="en-IN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Delirium is a syndrome and not a disease.</a:t>
            </a:r>
          </a:p>
          <a:p>
            <a:endParaRPr lang="en-IN" sz="3200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r>
              <a:rPr lang="en-IN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Clinical Features</a:t>
            </a:r>
          </a:p>
          <a:p>
            <a:r>
              <a:rPr lang="en-IN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The </a:t>
            </a:r>
            <a:r>
              <a:rPr lang="en-IN" sz="3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clinical features of delirium depend on the degree </a:t>
            </a:r>
            <a:r>
              <a:rPr lang="en-IN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of severity</a:t>
            </a:r>
            <a:r>
              <a:rPr lang="en-IN" sz="3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. It may vary from </a:t>
            </a:r>
            <a:r>
              <a:rPr lang="en-IN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mild to severe </a:t>
            </a:r>
            <a:r>
              <a:rPr lang="en-IN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abnormality</a:t>
            </a:r>
            <a:r>
              <a:rPr lang="en-IN" sz="32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.</a:t>
            </a:r>
          </a:p>
          <a:p>
            <a:r>
              <a:rPr lang="en-IN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Symptoms </a:t>
            </a:r>
            <a:r>
              <a:rPr lang="en-IN" sz="3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are </a:t>
            </a:r>
            <a:r>
              <a:rPr lang="en-IN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rapid in onset, transient in duration </a:t>
            </a:r>
            <a:r>
              <a:rPr lang="en-IN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and</a:t>
            </a:r>
            <a:r>
              <a:rPr lang="en-IN" sz="32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 </a:t>
            </a:r>
            <a:r>
              <a:rPr lang="en-IN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reversible </a:t>
            </a:r>
            <a:r>
              <a:rPr lang="en-IN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in outcome</a:t>
            </a:r>
            <a:r>
              <a:rPr lang="en-IN" sz="3200" dirty="0">
                <a:solidFill>
                  <a:schemeClr val="bg1"/>
                </a:solidFill>
                <a:latin typeface="Baskerville Old Face" panose="02020602080505020303" pitchFamily="18" charset="0"/>
              </a:rPr>
              <a:t>. </a:t>
            </a:r>
            <a:r>
              <a:rPr lang="en-IN" sz="3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These often </a:t>
            </a:r>
            <a:r>
              <a:rPr lang="en-IN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fluctuate with </a:t>
            </a:r>
            <a:r>
              <a:rPr lang="en-IN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brief spells </a:t>
            </a:r>
            <a:r>
              <a:rPr lang="en-IN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of </a:t>
            </a:r>
            <a:r>
              <a:rPr lang="en-IN" sz="3200" dirty="0" smtClean="0">
                <a:solidFill>
                  <a:srgbClr val="C00000"/>
                </a:solidFill>
                <a:latin typeface="Baskerville Old Face" panose="02020602080505020303" pitchFamily="18" charset="0"/>
              </a:rPr>
              <a:t>symptom-free </a:t>
            </a:r>
            <a:r>
              <a:rPr lang="en-IN" sz="3200" dirty="0" smtClean="0">
                <a:solidFill>
                  <a:srgbClr val="002060"/>
                </a:solidFill>
              </a:rPr>
              <a:t>intervals </a:t>
            </a:r>
            <a:r>
              <a:rPr lang="en-IN" sz="3200" dirty="0">
                <a:solidFill>
                  <a:srgbClr val="002060"/>
                </a:solidFill>
              </a:rPr>
              <a:t>(lucidity).</a:t>
            </a:r>
            <a:endParaRPr lang="en-IN" sz="3200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8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94454"/>
            <a:ext cx="1219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Children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and old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people are more vulnerable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The cardinal feature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is impairment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of the level of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consciousness.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The clarity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of awareness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of sensorium is reduced. It leads to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clouding, confusion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, stupor or even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coma.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Orientation in time is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lost early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, and later to place and even to persons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Attention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is fleeting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with distractibility. </a:t>
            </a:r>
            <a:endParaRPr lang="en-IN" sz="2800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Concentration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is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poor.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Immediate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and recent memory is impaired,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affecting comprehension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and learning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visual illusions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are characteristic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. </a:t>
            </a:r>
            <a:endParaRPr lang="en-IN" sz="2800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Disturbed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thinking results in irrelevant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and incoherent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talk and persecutory delusions. </a:t>
            </a:r>
            <a:endParaRPr lang="en-IN" sz="2800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Mood becomes irritable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, anxious and apprehensive.</a:t>
            </a:r>
          </a:p>
        </p:txBody>
      </p:sp>
    </p:spTree>
    <p:extLst>
      <p:ext uri="{BB962C8B-B14F-4D97-AF65-F5344CB8AC3E}">
        <p14:creationId xmlns:p14="http://schemas.microsoft.com/office/powerpoint/2010/main" val="115397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23244"/>
            <a:ext cx="119773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Disturbance in motor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function produces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severe restlessness, excitement or violent and aggressive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behaviour.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Insomnia is one of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the earliest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features of delirium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These mental symptoms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are accompanied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by physical symptoms such as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dehydration, tremors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, incoordination, aphasia and incontinence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The EEG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may show generalised slowing of activity, but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in delirium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tremens due to alcohol withdrawal,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over activity is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more common in the EEG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Delirium is due to generalised metabolic disturbances.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The major neurotransmitter implicated is acetylcholine.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Reticular </a:t>
            </a:r>
            <a:r>
              <a:rPr lang="en-IN" sz="28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activating system (RAS) is the main seat </a:t>
            </a:r>
            <a:r>
              <a:rPr lang="en-IN" sz="28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of pathogenesis.</a:t>
            </a:r>
            <a:endParaRPr lang="en-IN" sz="2800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65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80009" y="236439"/>
            <a:ext cx="27988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Common causes of delirium</a:t>
            </a:r>
          </a:p>
        </p:txBody>
      </p:sp>
      <p:sp>
        <p:nvSpPr>
          <p:cNvPr id="4" name="Rectangle 3"/>
          <p:cNvSpPr/>
          <p:nvPr/>
        </p:nvSpPr>
        <p:spPr>
          <a:xfrm>
            <a:off x="308124" y="862081"/>
            <a:ext cx="3509294" cy="5262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i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Electrolyte </a:t>
            </a:r>
            <a:r>
              <a:rPr lang="en-IN" sz="2400" b="1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disturbances</a:t>
            </a: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Acidosis/alkalosis</a:t>
            </a:r>
            <a:endParaRPr lang="en-IN" sz="2400" b="1" i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Hypo/</a:t>
            </a:r>
            <a:r>
              <a:rPr lang="en-IN" sz="2400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hyperglycemia</a:t>
            </a:r>
            <a:endParaRPr lang="en-IN" sz="2400" b="1" i="1" dirty="0" smtClean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Hepatic failure</a:t>
            </a:r>
            <a:endParaRPr lang="en-IN" sz="2400" b="1" i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IN" sz="2400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Uremia</a:t>
            </a:r>
            <a:endParaRPr lang="en-IN" sz="2400" dirty="0" smtClean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IN" sz="2400" b="1" i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Endocrine </a:t>
            </a:r>
            <a:r>
              <a:rPr lang="en-IN" sz="2400" b="1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disturbances</a:t>
            </a: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Hypo/hyperthyroidism</a:t>
            </a:r>
            <a:endParaRPr lang="en-IN" sz="2400" b="1" i="1" dirty="0" smtClean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Hypo/hyperparathyroidism</a:t>
            </a: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Adrenal </a:t>
            </a:r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dysfunction</a:t>
            </a: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Pituitary </a:t>
            </a:r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dysfunction</a:t>
            </a:r>
          </a:p>
          <a:p>
            <a:r>
              <a:rPr lang="en-IN" sz="2400" b="1" i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CNS </a:t>
            </a:r>
            <a:r>
              <a:rPr lang="en-IN" sz="2400" b="1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infections</a:t>
            </a:r>
          </a:p>
          <a:p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Meningitis</a:t>
            </a:r>
          </a:p>
          <a:p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Encephalitis</a:t>
            </a: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Cerebral absc</a:t>
            </a:r>
            <a:r>
              <a:rPr lang="en-IN" sz="2400" dirty="0">
                <a:solidFill>
                  <a:schemeClr val="bg1"/>
                </a:solidFill>
                <a:latin typeface="Baskerville Old Face" panose="02020602080505020303" pitchFamily="18" charset="0"/>
              </a:rPr>
              <a:t>ess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7418" y="862081"/>
            <a:ext cx="3801041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i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Systemic </a:t>
            </a:r>
            <a:r>
              <a:rPr lang="en-IN" sz="2400" b="1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infections</a:t>
            </a:r>
          </a:p>
          <a:p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Pneumonias</a:t>
            </a: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Enteric </a:t>
            </a:r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fever</a:t>
            </a: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Viral fevers</a:t>
            </a:r>
          </a:p>
          <a:p>
            <a:r>
              <a:rPr lang="en-IN" sz="2400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Septicemia</a:t>
            </a:r>
            <a:endParaRPr lang="en-IN" sz="2400" dirty="0" smtClean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IN" sz="2400" b="1" i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Cerebrovascular </a:t>
            </a:r>
            <a:r>
              <a:rPr lang="en-IN" sz="2400" b="1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disorders</a:t>
            </a: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Cardiac </a:t>
            </a:r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failure</a:t>
            </a: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Acute myocardial </a:t>
            </a:r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infarction</a:t>
            </a: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Cerebral </a:t>
            </a:r>
            <a:r>
              <a:rPr lang="en-IN" sz="2400" dirty="0" err="1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edema</a:t>
            </a:r>
            <a:endParaRPr lang="en-IN" sz="2400" dirty="0" smtClean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Hypertensive </a:t>
            </a:r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encephalopathy</a:t>
            </a: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Eclampsia</a:t>
            </a:r>
          </a:p>
        </p:txBody>
      </p:sp>
      <p:sp>
        <p:nvSpPr>
          <p:cNvPr id="7" name="Rectangle 6"/>
          <p:cNvSpPr/>
          <p:nvPr/>
        </p:nvSpPr>
        <p:spPr>
          <a:xfrm>
            <a:off x="7618459" y="862081"/>
            <a:ext cx="4059125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400" b="1" i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Nutritional Deficiency </a:t>
            </a:r>
            <a:r>
              <a:rPr lang="en-IN" sz="2400" b="1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of</a:t>
            </a: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Thiamine, niacin</a:t>
            </a:r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,</a:t>
            </a:r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 Vitamin B12 </a:t>
            </a:r>
            <a:endParaRPr lang="en-IN" sz="2400" dirty="0" smtClean="0">
              <a:solidFill>
                <a:srgbClr val="FF0000"/>
              </a:solidFill>
              <a:latin typeface="Baskerville Old Face" panose="02020602080505020303" pitchFamily="18" charset="0"/>
            </a:endParaRPr>
          </a:p>
          <a:p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and folates</a:t>
            </a:r>
          </a:p>
          <a:p>
            <a:r>
              <a:rPr lang="en-IN" sz="2400" b="1" i="1" dirty="0">
                <a:solidFill>
                  <a:srgbClr val="002060"/>
                </a:solidFill>
                <a:latin typeface="Baskerville Old Face" panose="02020602080505020303" pitchFamily="18" charset="0"/>
              </a:rPr>
              <a:t>Others </a:t>
            </a:r>
            <a:r>
              <a:rPr lang="en-IN" sz="2400" b="1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Epilepsy</a:t>
            </a: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Head </a:t>
            </a:r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trauma</a:t>
            </a:r>
          </a:p>
          <a:p>
            <a:r>
              <a:rPr lang="en-IN" sz="2400" b="1" i="1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Drugs</a:t>
            </a: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Consumption/withdrawal of</a:t>
            </a:r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:</a:t>
            </a:r>
          </a:p>
          <a:p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Alcohol</a:t>
            </a:r>
          </a:p>
          <a:p>
            <a:r>
              <a:rPr lang="en-IN" sz="2400" dirty="0" smtClean="0">
                <a:solidFill>
                  <a:srgbClr val="FF0000"/>
                </a:solidFill>
                <a:latin typeface="Baskerville Old Face" panose="02020602080505020303" pitchFamily="18" charset="0"/>
              </a:rPr>
              <a:t>Anticholinergics</a:t>
            </a:r>
          </a:p>
          <a:p>
            <a:r>
              <a:rPr lang="en-IN" sz="2400" dirty="0">
                <a:solidFill>
                  <a:srgbClr val="FF0000"/>
                </a:solidFill>
                <a:latin typeface="Baskerville Old Face" panose="02020602080505020303" pitchFamily="18" charset="0"/>
              </a:rPr>
              <a:t>Antipsychotics</a:t>
            </a:r>
          </a:p>
        </p:txBody>
      </p:sp>
    </p:spTree>
    <p:extLst>
      <p:ext uri="{BB962C8B-B14F-4D97-AF65-F5344CB8AC3E}">
        <p14:creationId xmlns:p14="http://schemas.microsoft.com/office/powerpoint/2010/main" val="283842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0608" y="734096"/>
            <a:ext cx="113849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dirty="0">
                <a:solidFill>
                  <a:srgbClr val="C00000"/>
                </a:solidFill>
                <a:latin typeface="Baskerville Old Face" panose="02020602080505020303" pitchFamily="18" charset="0"/>
              </a:rPr>
              <a:t>Diagnosis and management: </a:t>
            </a:r>
            <a:endParaRPr lang="en-IN" sz="3200" dirty="0" smtClean="0">
              <a:solidFill>
                <a:srgbClr val="C00000"/>
              </a:solidFill>
              <a:latin typeface="Baskerville Old Face" panose="02020602080505020303" pitchFamily="18" charset="0"/>
            </a:endParaRPr>
          </a:p>
          <a:p>
            <a:r>
              <a:rPr lang="en-IN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Delirium </a:t>
            </a:r>
            <a:r>
              <a:rPr lang="en-IN" sz="3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is </a:t>
            </a:r>
            <a:r>
              <a:rPr lang="en-IN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an emergency</a:t>
            </a:r>
            <a:r>
              <a:rPr lang="en-IN" sz="3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. The diagnosis is made from the </a:t>
            </a:r>
            <a:r>
              <a:rPr lang="en-IN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clinical features </a:t>
            </a:r>
            <a:r>
              <a:rPr lang="en-IN" sz="3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and relevant investigations. </a:t>
            </a:r>
          </a:p>
          <a:p>
            <a:r>
              <a:rPr lang="en-IN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The identification of </a:t>
            </a:r>
            <a:r>
              <a:rPr lang="en-IN" sz="3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the primary medical condition and its </a:t>
            </a:r>
            <a:r>
              <a:rPr lang="en-IN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management are </a:t>
            </a:r>
            <a:r>
              <a:rPr lang="en-IN" sz="3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the goals. </a:t>
            </a:r>
            <a:endParaRPr lang="en-IN" sz="3200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r>
              <a:rPr lang="en-IN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Good </a:t>
            </a:r>
            <a:r>
              <a:rPr lang="en-IN" sz="3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supporting environment </a:t>
            </a:r>
            <a:r>
              <a:rPr lang="en-IN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and nursing </a:t>
            </a:r>
            <a:r>
              <a:rPr lang="en-IN" sz="3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care play the key role. </a:t>
            </a:r>
            <a:endParaRPr lang="en-IN" sz="3200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r>
              <a:rPr lang="en-IN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Mild </a:t>
            </a:r>
            <a:r>
              <a:rPr lang="en-IN" sz="3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delirium may </a:t>
            </a:r>
            <a:r>
              <a:rPr lang="en-IN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clear up </a:t>
            </a:r>
            <a:r>
              <a:rPr lang="en-IN" sz="3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with supportive care. </a:t>
            </a:r>
            <a:endParaRPr lang="en-IN" sz="3200" dirty="0" smtClean="0">
              <a:solidFill>
                <a:srgbClr val="002060"/>
              </a:solidFill>
              <a:latin typeface="Baskerville Old Face" panose="02020602080505020303" pitchFamily="18" charset="0"/>
            </a:endParaRPr>
          </a:p>
          <a:p>
            <a:r>
              <a:rPr lang="en-IN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In </a:t>
            </a:r>
            <a:r>
              <a:rPr lang="en-IN" sz="3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other cases </a:t>
            </a:r>
            <a:r>
              <a:rPr lang="en-IN" sz="3200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appropriate drugs </a:t>
            </a:r>
            <a:r>
              <a:rPr lang="en-IN" sz="3200" dirty="0">
                <a:solidFill>
                  <a:srgbClr val="002060"/>
                </a:solidFill>
                <a:latin typeface="Baskerville Old Face" panose="02020602080505020303" pitchFamily="18" charset="0"/>
              </a:rPr>
              <a:t>are needed</a:t>
            </a:r>
            <a:r>
              <a:rPr lang="en-IN" sz="32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237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244" y="3179940"/>
            <a:ext cx="11487955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IN" sz="4400" dirty="0">
                <a:ln w="0"/>
                <a:solidFill>
                  <a:schemeClr val="accent1"/>
                </a:solidFill>
                <a:latin typeface="Baskerville Old Face" panose="02020602080505020303" pitchFamily="18" charset="0"/>
              </a:rPr>
              <a:t>DEMENTIA</a:t>
            </a:r>
          </a:p>
        </p:txBody>
      </p:sp>
    </p:spTree>
    <p:extLst>
      <p:ext uri="{BB962C8B-B14F-4D97-AF65-F5344CB8AC3E}">
        <p14:creationId xmlns:p14="http://schemas.microsoft.com/office/powerpoint/2010/main" val="2430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00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ACC2096-6844-4B95-B463-E84303707E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665</Words>
  <Application>Microsoft Office PowerPoint</Application>
  <PresentationFormat>Widescreen</PresentationFormat>
  <Paragraphs>94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Baskerville Old Face</vt:lpstr>
      <vt:lpstr>Bell MT</vt:lpstr>
      <vt:lpstr>Calibri</vt:lpstr>
      <vt:lpstr>Calibri Light</vt:lpstr>
      <vt:lpstr>Wingdings</vt:lpstr>
      <vt:lpstr>Office Theme</vt:lpstr>
      <vt:lpstr>ORGANIC MENTAL DISORDER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2015-11-19T16:35:51Z</dcterms:created>
  <dcterms:modified xsi:type="dcterms:W3CDTF">2016-09-17T07:30:59Z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TC034606119991</vt:lpwstr>
  </property>
</Properties>
</file>